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</p:sldMasterIdLst>
  <p:notesMasterIdLst>
    <p:notesMasterId r:id="rId12"/>
  </p:notesMasterIdLst>
  <p:sldIdLst>
    <p:sldId id="278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F00"/>
    <a:srgbClr val="52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3" autoAdjust="0"/>
    <p:restoredTop sz="95788" autoAdjust="0"/>
  </p:normalViewPr>
  <p:slideViewPr>
    <p:cSldViewPr snapToGrid="0">
      <p:cViewPr varScale="1">
        <p:scale>
          <a:sx n="114" d="100"/>
          <a:sy n="114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911B-B9DD-43A9-8BF9-DB6FB90C27F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4CDEC-5D21-4A90-8E37-4A003B0EC7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593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3FDCC-5CDC-41ED-86C2-838DF352F1A0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596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535D0-13F6-44EE-822E-99E86A7C0D46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599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F13DB-F97B-4F88-B7DF-EDE6922A8F87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608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A0765-3C76-4CE2-A266-58C5CC7265DD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602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5F880-B9A3-41BD-AE90-F8AA93ED7ED1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>
            <a:noAutofit/>
          </a:bodyPr>
          <a:lstStyle/>
          <a:p>
            <a:endParaRPr lang="es-CR" sz="2000" b="0" strike="noStrike" spc="-1">
              <a:latin typeface="Arial"/>
            </a:endParaRPr>
          </a:p>
        </p:txBody>
      </p:sp>
      <p:sp>
        <p:nvSpPr>
          <p:cNvPr id="605" name="TextShape 3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B3D46-78D6-4CB0-9832-133E2B4A2168}" type="slidenum">
              <a:rPr kumimoji="0" lang="es-C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91475"/>
            <a:ext cx="9144000" cy="1306297"/>
          </a:xfrm>
        </p:spPr>
        <p:txBody>
          <a:bodyPr anchor="b">
            <a:normAutofit/>
          </a:bodyPr>
          <a:lstStyle>
            <a:lvl1pPr algn="ctr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6667"/>
            <a:ext cx="9144000" cy="118894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1524000" y="4567893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90510"/>
            <a:ext cx="2438400" cy="2104572"/>
          </a:xfrm>
          <a:prstGeom prst="rect">
            <a:avLst/>
          </a:prstGeom>
        </p:spPr>
      </p:pic>
      <p:sp>
        <p:nvSpPr>
          <p:cNvPr id="10" name="Marcador de posición de imagen 2"/>
          <p:cNvSpPr>
            <a:spLocks noGrp="1"/>
          </p:cNvSpPr>
          <p:nvPr>
            <p:ph type="pic" idx="13" hasCustomPrompt="1"/>
          </p:nvPr>
        </p:nvSpPr>
        <p:spPr>
          <a:xfrm>
            <a:off x="1523999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5309683" y="6074382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5" hasCustomPrompt="1"/>
          </p:nvPr>
        </p:nvSpPr>
        <p:spPr>
          <a:xfrm>
            <a:off x="9095367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</p:spTree>
    <p:extLst>
      <p:ext uri="{BB962C8B-B14F-4D97-AF65-F5344CB8AC3E}">
        <p14:creationId xmlns:p14="http://schemas.microsoft.com/office/powerpoint/2010/main" val="348755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2830"/>
            <a:ext cx="10515600" cy="9678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8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42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24000" y="3191475"/>
            <a:ext cx="9144000" cy="130629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524000" y="4726667"/>
            <a:ext cx="9144000" cy="11889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524000" y="456789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2"/>
          <p:cNvSpPr>
            <a:spLocks noGrp="1"/>
          </p:cNvSpPr>
          <p:nvPr>
            <p:ph type="pic" idx="13" hasCustomPrompt="1"/>
          </p:nvPr>
        </p:nvSpPr>
        <p:spPr>
          <a:xfrm>
            <a:off x="1523999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4" hasCustomPrompt="1"/>
          </p:nvPr>
        </p:nvSpPr>
        <p:spPr>
          <a:xfrm>
            <a:off x="5309683" y="6074382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5" hasCustomPrompt="1"/>
          </p:nvPr>
        </p:nvSpPr>
        <p:spPr>
          <a:xfrm>
            <a:off x="9095367" y="6074381"/>
            <a:ext cx="1572633" cy="64592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 identificador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796544"/>
            <a:ext cx="2438402" cy="21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2774"/>
            <a:ext cx="10515600" cy="107791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7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2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8456"/>
            <a:ext cx="10515600" cy="97223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56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5820"/>
            <a:ext cx="10515600" cy="10748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91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5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27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0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1737"/>
            <a:ext cx="10515600" cy="898951"/>
          </a:xfrm>
        </p:spPr>
        <p:txBody>
          <a:bodyPr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60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2774"/>
            <a:ext cx="3932237" cy="1444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0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E9F-099A-43D2-BB34-6BB0DAD19D34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D747-5D3E-438A-B2BA-2C8DDAB78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1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5932449"/>
            <a:ext cx="12192000" cy="925551"/>
          </a:xfrm>
          <a:prstGeom prst="rect">
            <a:avLst/>
          </a:prstGeom>
          <a:solidFill>
            <a:srgbClr val="005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12192000" cy="2163337"/>
            <a:chOff x="0" y="0"/>
            <a:chExt cx="12192000" cy="2163337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0"/>
              <a:ext cx="12192000" cy="2163337"/>
            </a:xfrm>
            <a:prstGeom prst="rect">
              <a:avLst/>
            </a:prstGeom>
            <a:solidFill>
              <a:srgbClr val="005D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93" y="456633"/>
              <a:ext cx="3308198" cy="125007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0605"/>
            <a:ext cx="9144000" cy="1851238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818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2" hasCustomPrompt="1"/>
          </p:nvPr>
        </p:nvSpPr>
        <p:spPr>
          <a:xfrm>
            <a:off x="9312505" y="373221"/>
            <a:ext cx="1949450" cy="14747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s-ES" sz="2000" dirty="0">
                <a:solidFill>
                  <a:schemeClr val="bg1"/>
                </a:solidFill>
              </a:rPr>
              <a:t>Haga clic en el icono para agregar un identificador</a:t>
            </a:r>
          </a:p>
        </p:txBody>
      </p:sp>
    </p:spTree>
    <p:extLst>
      <p:ext uri="{BB962C8B-B14F-4D97-AF65-F5344CB8AC3E}">
        <p14:creationId xmlns:p14="http://schemas.microsoft.com/office/powerpoint/2010/main" val="36614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4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5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9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303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4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0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B7F8-BA11-4D07-A448-91FBD89D14A2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912C-6D7B-4C4E-928F-243AC5B35B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9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95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211680" y="860021"/>
            <a:ext cx="215664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629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2156640" cy="124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94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640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917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524000" y="6399161"/>
            <a:ext cx="91435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8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4966"/>
            <a:ext cx="10515600" cy="99572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3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70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425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031712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95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324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211680" y="110952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995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031712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918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94080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067040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921168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994080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1067040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451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424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9211680" y="860021"/>
            <a:ext cx="215664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685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2156640" cy="124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862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12350"/>
            <a:ext cx="10515600" cy="107833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15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91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16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1524000" y="6399161"/>
            <a:ext cx="91435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588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7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12488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031712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373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45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9211680" y="1109520"/>
            <a:ext cx="2156640" cy="59544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567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0317120" y="45720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921168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10317120" y="1109520"/>
            <a:ext cx="1052160" cy="59544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79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4000" y="3131371"/>
            <a:ext cx="91435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21168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994080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0670400" y="45720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921168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994080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10670400" y="1109520"/>
            <a:ext cx="694080" cy="59544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77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4966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R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97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6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94966"/>
            <a:ext cx="3932237" cy="1362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94966"/>
            <a:ext cx="3932237" cy="1362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Marcador de posición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10733881" y="0"/>
            <a:ext cx="1239838" cy="61277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br>
              <a:rPr lang="es-CR" dirty="0"/>
            </a:br>
            <a:r>
              <a:rPr lang="es-CR" dirty="0"/>
              <a:t>Haga </a:t>
            </a:r>
            <a:r>
              <a:rPr lang="es-CR" dirty="0" err="1"/>
              <a:t>click</a:t>
            </a:r>
            <a:r>
              <a:rPr lang="es-CR" dirty="0"/>
              <a:t> en el ícono para agregar un identificador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13499"/>
            <a:ext cx="10515600" cy="97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5B179F-484F-4F27-9CC5-0E3AE665AB25}" type="datetimeFigureOut">
              <a:rPr lang="es-CR" smtClean="0"/>
              <a:t>12/3/2024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3AC60C-9639-4613-8BDF-5B39D6CC19C0}" type="slidenum">
              <a:rPr lang="es-CR" smtClean="0"/>
              <a:t>‹Nº›</a:t>
            </a:fld>
            <a:endParaRPr lang="es-CR"/>
          </a:p>
        </p:txBody>
      </p:sp>
      <p:grpSp>
        <p:nvGrpSpPr>
          <p:cNvPr id="12" name="Grupo 11"/>
          <p:cNvGrpSpPr/>
          <p:nvPr/>
        </p:nvGrpSpPr>
        <p:grpSpPr>
          <a:xfrm>
            <a:off x="0" y="0"/>
            <a:ext cx="12192000" cy="612350"/>
            <a:chOff x="0" y="0"/>
            <a:chExt cx="12192000" cy="612350"/>
          </a:xfrm>
        </p:grpSpPr>
        <p:sp>
          <p:nvSpPr>
            <p:cNvPr id="9" name="Rectángulo 8"/>
            <p:cNvSpPr/>
            <p:nvPr userDrawn="1"/>
          </p:nvSpPr>
          <p:spPr>
            <a:xfrm>
              <a:off x="0" y="0"/>
              <a:ext cx="12192000" cy="6123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9" y="82616"/>
              <a:ext cx="3594603" cy="451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7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02432"/>
            <a:ext cx="10515600" cy="88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CECE9F-099A-43D2-BB34-6BB0DAD19D34}" type="datetimeFigureOut">
              <a:rPr lang="es-ES" smtClean="0"/>
              <a:pPr/>
              <a:t>12/03/2024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82D747-5D3E-438A-B2BA-2C8DDAB783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0" y="162130"/>
            <a:ext cx="3858751" cy="2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5999353"/>
            <a:ext cx="12192000" cy="869796"/>
            <a:chOff x="0" y="5999353"/>
            <a:chExt cx="12192000" cy="869796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99353"/>
              <a:ext cx="12192000" cy="86979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024" y="6200076"/>
              <a:ext cx="1077952" cy="446048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634482"/>
            <a:ext cx="10515600" cy="105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9CB7F8-BA11-4D07-A448-91FBD89D14A2}" type="datetimeFigureOut">
              <a:rPr lang="es-ES" smtClean="0"/>
              <a:pPr/>
              <a:t>12/03/2024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7912C-6D7B-4C4E-928F-243AC5B35B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61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switch dir="r"/>
      </p:transition>
    </mc:Choice>
    <mc:Fallback xmlns=""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"/>
          <p:cNvGrpSpPr/>
          <p:nvPr/>
        </p:nvGrpSpPr>
        <p:grpSpPr>
          <a:xfrm>
            <a:off x="0" y="5999400"/>
            <a:ext cx="12191520" cy="869400"/>
            <a:chOff x="0" y="5999400"/>
            <a:chExt cx="9143640" cy="869400"/>
          </a:xfrm>
        </p:grpSpPr>
        <p:pic>
          <p:nvPicPr>
            <p:cNvPr id="44" name="Imagen 6"/>
            <p:cNvPicPr/>
            <p:nvPr/>
          </p:nvPicPr>
          <p:blipFill>
            <a:blip r:embed="rId14"/>
            <a:stretch/>
          </p:blipFill>
          <p:spPr>
            <a:xfrm>
              <a:off x="0" y="5999400"/>
              <a:ext cx="9143640" cy="869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Imagen 10"/>
            <p:cNvPicPr/>
            <p:nvPr/>
          </p:nvPicPr>
          <p:blipFill>
            <a:blip r:embed="rId15"/>
            <a:stretch/>
          </p:blipFill>
          <p:spPr>
            <a:xfrm>
              <a:off x="4033080" y="6199920"/>
              <a:ext cx="1077480" cy="445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2"/>
          <p:cNvGrpSpPr/>
          <p:nvPr/>
        </p:nvGrpSpPr>
        <p:grpSpPr>
          <a:xfrm>
            <a:off x="0" y="0"/>
            <a:ext cx="12191520" cy="2162880"/>
            <a:chOff x="0" y="0"/>
            <a:chExt cx="9143640" cy="2162880"/>
          </a:xfrm>
        </p:grpSpPr>
        <p:sp>
          <p:nvSpPr>
            <p:cNvPr id="47" name="CustomShape 3"/>
            <p:cNvSpPr/>
            <p:nvPr/>
          </p:nvSpPr>
          <p:spPr>
            <a:xfrm>
              <a:off x="0" y="0"/>
              <a:ext cx="9143640" cy="2162880"/>
            </a:xfrm>
            <a:prstGeom prst="rect">
              <a:avLst/>
            </a:prstGeom>
            <a:solidFill>
              <a:srgbClr val="005DA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8" name="Imagen 13"/>
            <p:cNvPicPr/>
            <p:nvPr/>
          </p:nvPicPr>
          <p:blipFill>
            <a:blip r:embed="rId16"/>
            <a:stretch/>
          </p:blipFill>
          <p:spPr>
            <a:xfrm>
              <a:off x="480960" y="456480"/>
              <a:ext cx="3307680" cy="1249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CustomShape 4"/>
          <p:cNvSpPr/>
          <p:nvPr/>
        </p:nvSpPr>
        <p:spPr>
          <a:xfrm>
            <a:off x="0" y="5932440"/>
            <a:ext cx="12191520" cy="925200"/>
          </a:xfrm>
          <a:prstGeom prst="rect">
            <a:avLst/>
          </a:prstGeom>
          <a:solidFill>
            <a:srgbClr val="005DA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1524000" y="2330640"/>
            <a:ext cx="9143520" cy="1850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750" b="0" strike="noStrike" spc="-1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lang="es-ES" sz="37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s-CR" sz="2400" b="0" strike="noStrike" spc="-1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9211680" y="457200"/>
            <a:ext cx="2156640" cy="1248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500" b="0" strike="noStrike" spc="-1">
                <a:solidFill>
                  <a:srgbClr val="FFFFFF"/>
                </a:solidFill>
                <a:latin typeface="Calibri"/>
              </a:rPr>
              <a:t>Haga clic en el icono para agregar un identificador</a:t>
            </a:r>
            <a:endParaRPr lang="es-ES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1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7"/>
          <p:cNvPicPr/>
          <p:nvPr/>
        </p:nvPicPr>
        <p:blipFill>
          <a:blip r:embed="rId14"/>
          <a:stretch/>
        </p:blipFill>
        <p:spPr>
          <a:xfrm>
            <a:off x="240000" y="162000"/>
            <a:ext cx="5144640" cy="258480"/>
          </a:xfrm>
          <a:prstGeom prst="rect">
            <a:avLst/>
          </a:prstGeom>
          <a:ln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612720"/>
            <a:ext cx="10515360" cy="1077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Arial"/>
              </a:rPr>
              <a:t>Haga clic para modificar el estilo de título del patrón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lang="es-ES" sz="2100" b="0" strike="noStrike" spc="-1">
                <a:solidFill>
                  <a:srgbClr val="FFFFFF"/>
                </a:solidFill>
                <a:latin typeface="Arial"/>
              </a:rPr>
              <a:t>Haga clic para modificar el estilo de texto del patrón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</a:rPr>
              <a:t>Segundo nivel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</a:pPr>
            <a:r>
              <a:rPr lang="es-ES" sz="1500" b="0" strike="noStrike" spc="-1">
                <a:solidFill>
                  <a:srgbClr val="FFFFFF"/>
                </a:solidFill>
                <a:latin typeface="Arial"/>
              </a:rPr>
              <a:t>Tercer nivel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</a:pPr>
            <a:r>
              <a:rPr lang="es-ES" sz="1350" b="0" strike="noStrike" spc="-1">
                <a:solidFill>
                  <a:srgbClr val="FFFFFF"/>
                </a:solidFill>
                <a:latin typeface="Arial"/>
              </a:rPr>
              <a:t>Cuarto nivel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</a:pPr>
            <a:r>
              <a:rPr lang="es-ES" sz="1350" b="0" strike="noStrike" spc="-1">
                <a:solidFill>
                  <a:srgbClr val="FFFFFF"/>
                </a:solidFill>
                <a:latin typeface="Arial"/>
              </a:rPr>
              <a:t>Quinto nivel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F4E0F88-8C35-4F3E-B3E6-2876B5661F8D}" type="datetime">
              <a:rPr lang="es-CR" sz="900" b="0" strike="noStrike" spc="-1">
                <a:solidFill>
                  <a:srgbClr val="8B8B8B"/>
                </a:solidFill>
                <a:latin typeface="Arial"/>
              </a:rPr>
              <a:t>12/3/2024</a:t>
            </a:fld>
            <a:endParaRPr lang="es-CR" sz="900" b="0" strike="noStrike" spc="-1"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/>
          </p:nvPr>
        </p:nvSpPr>
        <p:spPr>
          <a:xfrm>
            <a:off x="4038720" y="6356520"/>
            <a:ext cx="4114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R" sz="2400" b="0" strike="noStrike" spc="-1"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/>
          </p:nvPr>
        </p:nvSpPr>
        <p:spPr>
          <a:xfrm>
            <a:off x="8610720" y="6356520"/>
            <a:ext cx="2742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6CF7D9-6B9F-44D8-ABA5-0FB195525905}" type="slidenum">
              <a:rPr lang="es-CR" sz="900" b="0" strike="noStrike" spc="-1">
                <a:solidFill>
                  <a:srgbClr val="8B8B8B"/>
                </a:solidFill>
                <a:latin typeface="Arial"/>
              </a:rPr>
              <a:t>‹Nº›</a:t>
            </a:fld>
            <a:endParaRPr lang="es-CR" sz="900" b="0" strike="noStrike" spc="-1"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10733760" y="0"/>
            <a:ext cx="1239360" cy="6123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br/>
            <a:r>
              <a:rPr lang="es-ES" sz="600" b="0" strike="noStrike" spc="-1">
                <a:solidFill>
                  <a:srgbClr val="000000"/>
                </a:solidFill>
                <a:latin typeface="Calibri"/>
              </a:rPr>
              <a:t>Haga clic en el ícono para agregar un identificador</a:t>
            </a:r>
            <a:endParaRPr lang="es-ES" sz="6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3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0" indent="-171000" algn="l" defTabSz="914400" rtl="0" eaLnBrk="1" latinLnBrk="0" hangingPunct="1">
        <a:lnSpc>
          <a:spcPct val="90000"/>
        </a:lnSpc>
        <a:spcBef>
          <a:spcPts val="751"/>
        </a:spcBef>
        <a:buClr>
          <a:srgbClr val="FFFFFF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af.ucr.ac.cr/sistem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ucr.ac.c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af.ucr.ac.cr/sistem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2645400" y="2689920"/>
            <a:ext cx="6857640" cy="1850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20000"/>
          </a:bodyPr>
          <a:lstStyle/>
          <a:p>
            <a:pPr algn="ctr">
              <a:lnSpc>
                <a:spcPct val="90000"/>
              </a:lnSpc>
            </a:pP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es-ES" sz="3750" b="1" spc="-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Sistema de Consulta de Saldos Presupuestarios Vía Web</a:t>
            </a: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es-ES" sz="3750" spc="-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Acceso a </a:t>
            </a:r>
            <a:r>
              <a:rPr lang="es-ES" sz="3750" u="sng" spc="-1">
                <a:solidFill>
                  <a:srgbClr val="0563C1"/>
                </a:solidFill>
                <a:latin typeface="Arial"/>
                <a:ea typeface="DejaVu Sans"/>
                <a:cs typeface="DejaVu Sans"/>
                <a:hlinkClick r:id="rId3"/>
              </a:rPr>
              <a:t>www.oaf.ucr.ac.cr</a:t>
            </a: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endParaRPr lang="es-ES" sz="375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pic>
        <p:nvPicPr>
          <p:cNvPr id="347" name="9 Marcador de posición de imagen"/>
          <p:cNvPicPr/>
          <p:nvPr/>
        </p:nvPicPr>
        <p:blipFill>
          <a:blip r:embed="rId4"/>
          <a:srcRect t="9254" b="9254"/>
          <a:stretch/>
        </p:blipFill>
        <p:spPr>
          <a:xfrm>
            <a:off x="7032720" y="457200"/>
            <a:ext cx="3017520" cy="124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1811280" y="1179720"/>
            <a:ext cx="8129520" cy="1077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spc="-1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Sistema de Consulta de Saldos Presupuestarios Vía Web</a:t>
            </a: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endParaRPr lang="es-ES" sz="240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grpSp>
        <p:nvGrpSpPr>
          <p:cNvPr id="349" name="Group 2"/>
          <p:cNvGrpSpPr/>
          <p:nvPr/>
        </p:nvGrpSpPr>
        <p:grpSpPr>
          <a:xfrm>
            <a:off x="1526520" y="2900160"/>
            <a:ext cx="9138960" cy="2842920"/>
            <a:chOff x="2520" y="2900160"/>
            <a:chExt cx="9138960" cy="2842920"/>
          </a:xfrm>
        </p:grpSpPr>
        <p:sp>
          <p:nvSpPr>
            <p:cNvPr id="350" name="CustomShape 3"/>
            <p:cNvSpPr/>
            <p:nvPr/>
          </p:nvSpPr>
          <p:spPr>
            <a:xfrm>
              <a:off x="2520" y="2903040"/>
              <a:ext cx="3308040" cy="1323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9160" tIns="14760" rIns="0" bIns="1476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805"/>
                </a:spcAft>
              </a:pPr>
              <a:r>
                <a:rPr lang="es-CR" sz="23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Creación de nuevos usuarios</a:t>
              </a:r>
              <a:endParaRPr lang="es-CR" sz="23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51" name="CustomShape 4"/>
            <p:cNvSpPr/>
            <p:nvPr/>
          </p:nvSpPr>
          <p:spPr>
            <a:xfrm>
              <a:off x="2880720" y="2900160"/>
              <a:ext cx="3322440" cy="132876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0160" tIns="10080" rIns="0" bIns="1008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es-CR" sz="1600" spc="-1">
                  <a:solidFill>
                    <a:srgbClr val="000000"/>
                  </a:solidFill>
                  <a:latin typeface="Calibri"/>
                  <a:ea typeface="DejaVu Sans"/>
                  <a:cs typeface="DejaVu Sans"/>
                </a:rPr>
                <a:t>Se envía oficio a la OAF, firmado por el director de la Unidad Académica.</a:t>
              </a: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52" name="CustomShape 5"/>
            <p:cNvSpPr/>
            <p:nvPr/>
          </p:nvSpPr>
          <p:spPr>
            <a:xfrm>
              <a:off x="5819040" y="2900160"/>
              <a:ext cx="3322440" cy="132876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9000" rIns="0" bIns="900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</a:pPr>
              <a:r>
                <a:rPr lang="es-CR" sz="1400" spc="-1">
                  <a:solidFill>
                    <a:srgbClr val="000000"/>
                  </a:solidFill>
                  <a:latin typeface="Calibri"/>
                  <a:ea typeface="DejaVu Sans"/>
                  <a:cs typeface="DejaVu Sans"/>
                </a:rPr>
                <a:t>Se indican los datos del usuario: Nombre completo, cédula, correo </a:t>
              </a:r>
              <a:r>
                <a:rPr lang="es-CR" sz="1400" u="sng" spc="-1">
                  <a:solidFill>
                    <a:srgbClr val="000000"/>
                  </a:solidFill>
                  <a:latin typeface="Calibri"/>
                  <a:ea typeface="DejaVu Sans"/>
                  <a:cs typeface="DejaVu Sans"/>
                </a:rPr>
                <a:t>institucional </a:t>
              </a:r>
              <a:r>
                <a:rPr lang="es-CR" sz="1400" spc="-1">
                  <a:solidFill>
                    <a:srgbClr val="000000"/>
                  </a:solidFill>
                  <a:latin typeface="Calibri"/>
                  <a:ea typeface="DejaVu Sans"/>
                  <a:cs typeface="DejaVu Sans"/>
                </a:rPr>
                <a:t>y las unidades ejecutoras de las cuales obtendrá acceso.</a:t>
              </a:r>
              <a:endParaRPr lang="es-CR" sz="14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53" name="CustomShape 6"/>
            <p:cNvSpPr/>
            <p:nvPr/>
          </p:nvSpPr>
          <p:spPr>
            <a:xfrm>
              <a:off x="2520" y="4417200"/>
              <a:ext cx="3308040" cy="1323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9160" tIns="14760" rIns="0" bIns="1476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805"/>
                </a:spcAft>
              </a:pPr>
              <a:r>
                <a:rPr lang="es-CR" sz="23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Inclusión de nuevas unidades para consulta</a:t>
              </a:r>
              <a:endParaRPr lang="es-CR" sz="23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54" name="CustomShape 7"/>
            <p:cNvSpPr/>
            <p:nvPr/>
          </p:nvSpPr>
          <p:spPr>
            <a:xfrm>
              <a:off x="2880720" y="4414320"/>
              <a:ext cx="3322440" cy="132876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0160" tIns="10080" rIns="0" bIns="10080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es-CR" sz="1600" spc="-1">
                  <a:solidFill>
                    <a:srgbClr val="000000"/>
                  </a:solidFill>
                  <a:latin typeface="Calibri"/>
                  <a:ea typeface="DejaVu Sans"/>
                  <a:cs typeface="DejaVu Sans"/>
                </a:rPr>
                <a:t>Se envía correo electrónico, con la solicitud de inclusión respectiva (para usuarios existentes)</a:t>
              </a: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</p:grpSp>
      <p:grpSp>
        <p:nvGrpSpPr>
          <p:cNvPr id="355" name="Group 8"/>
          <p:cNvGrpSpPr/>
          <p:nvPr/>
        </p:nvGrpSpPr>
        <p:grpSpPr>
          <a:xfrm>
            <a:off x="1524000" y="0"/>
            <a:ext cx="36000" cy="36000"/>
            <a:chOff x="0" y="0"/>
            <a:chExt cx="36000" cy="36000"/>
          </a:xfrm>
        </p:grpSpPr>
      </p:grpSp>
      <p:pic>
        <p:nvPicPr>
          <p:cNvPr id="356" name="Picture 3"/>
          <p:cNvPicPr/>
          <p:nvPr/>
        </p:nvPicPr>
        <p:blipFill>
          <a:blip r:embed="rId3"/>
          <a:stretch/>
        </p:blipFill>
        <p:spPr>
          <a:xfrm>
            <a:off x="8923440" y="10800"/>
            <a:ext cx="1733040" cy="70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2656200" y="2820600"/>
            <a:ext cx="6857640" cy="1850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3750" b="1" u="sng" spc="-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Módulo de Gestión de Variaciones Presupuestarias</a:t>
            </a:r>
            <a:endParaRPr lang="es-ES" sz="375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pic>
        <p:nvPicPr>
          <p:cNvPr id="393" name="9 Marcador de posición de imagen"/>
          <p:cNvPicPr/>
          <p:nvPr/>
        </p:nvPicPr>
        <p:blipFill>
          <a:blip r:embed="rId3"/>
          <a:srcRect t="9254" b="9254"/>
          <a:stretch/>
        </p:blipFill>
        <p:spPr>
          <a:xfrm>
            <a:off x="7032720" y="457200"/>
            <a:ext cx="3017520" cy="124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2185320" y="722520"/>
            <a:ext cx="7886520" cy="1077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pc="-1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Facilidades del MGVP</a:t>
            </a: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endParaRPr lang="es-ES" sz="240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2152560" y="199368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21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Niveles de aprobación.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21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Validación de normas.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</a:pPr>
            <a:r>
              <a:rPr lang="es-ES" sz="10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(www.cu.ucr.ac.cr</a:t>
            </a:r>
            <a:r>
              <a:rPr lang="es-ES" sz="10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, gacetas 2009,12 febrero 2009)</a:t>
            </a:r>
            <a:endParaRPr lang="es-ES" sz="10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21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Disponible presupuestario. 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21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Bitácora (trazabilidad).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Wingdings" charset="2"/>
              <a:buChar char=""/>
            </a:pPr>
            <a:r>
              <a:rPr lang="es-ES" sz="2100" i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Reportes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479" name="Picture 1"/>
          <p:cNvPicPr/>
          <p:nvPr/>
        </p:nvPicPr>
        <p:blipFill>
          <a:blip r:embed="rId4"/>
          <a:stretch/>
        </p:blipFill>
        <p:spPr>
          <a:xfrm>
            <a:off x="8908680" y="17640"/>
            <a:ext cx="1733040" cy="704520"/>
          </a:xfrm>
          <a:prstGeom prst="rect">
            <a:avLst/>
          </a:prstGeom>
          <a:ln>
            <a:noFill/>
          </a:ln>
        </p:spPr>
      </p:pic>
      <p:pic>
        <p:nvPicPr>
          <p:cNvPr id="480" name="Picture 11"/>
          <p:cNvPicPr/>
          <p:nvPr/>
        </p:nvPicPr>
        <p:blipFill>
          <a:blip r:embed="rId5"/>
          <a:stretch/>
        </p:blipFill>
        <p:spPr>
          <a:xfrm>
            <a:off x="6360600" y="2517480"/>
            <a:ext cx="3110040" cy="311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2152560" y="612720"/>
            <a:ext cx="7886520" cy="1077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pc="-1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VARIACIONES PRESUPUESTARIAS</a:t>
            </a:r>
            <a:br>
              <a:rPr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endParaRPr lang="es-ES" sz="240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grpSp>
        <p:nvGrpSpPr>
          <p:cNvPr id="395" name="Group 2"/>
          <p:cNvGrpSpPr/>
          <p:nvPr/>
        </p:nvGrpSpPr>
        <p:grpSpPr>
          <a:xfrm>
            <a:off x="2303400" y="2370600"/>
            <a:ext cx="7886520" cy="3154320"/>
            <a:chOff x="779400" y="2370600"/>
            <a:chExt cx="7886520" cy="3154320"/>
          </a:xfrm>
        </p:grpSpPr>
        <p:sp>
          <p:nvSpPr>
            <p:cNvPr id="396" name="CustomShape 3"/>
            <p:cNvSpPr/>
            <p:nvPr/>
          </p:nvSpPr>
          <p:spPr>
            <a:xfrm>
              <a:off x="779400" y="2370600"/>
              <a:ext cx="7886520" cy="3154320"/>
            </a:xfrm>
            <a:prstGeom prst="leftRightRibbon">
              <a:avLst>
                <a:gd name="adj1" fmla="val 50000"/>
                <a:gd name="adj2" fmla="val 50000"/>
                <a:gd name="adj3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397" name="CustomShape 4"/>
            <p:cNvSpPr/>
            <p:nvPr/>
          </p:nvSpPr>
          <p:spPr>
            <a:xfrm>
              <a:off x="1725840" y="2922840"/>
              <a:ext cx="2602080" cy="1545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56880" rIns="0" bIns="60840" anchor="ctr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lang="es-CR" sz="16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Se realizan por medio del Módulo de Gestión de Variaciones Presupuestarias MGVP, en Sistemas Web (</a:t>
              </a:r>
              <a:r>
                <a:rPr lang="es-CR" sz="1600" u="sng" spc="-1">
                  <a:solidFill>
                    <a:srgbClr val="0563C1"/>
                  </a:solidFill>
                  <a:latin typeface="Calibri"/>
                  <a:ea typeface="DejaVu Sans"/>
                  <a:cs typeface="DejaVu Sans"/>
                  <a:hlinkClick r:id="rId3"/>
                </a:rPr>
                <a:t>www.oaf.ucr.ac.cr</a:t>
              </a:r>
              <a:r>
                <a:rPr lang="es-CR" sz="16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)</a:t>
              </a: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398" name="CustomShape 5"/>
            <p:cNvSpPr/>
            <p:nvPr/>
          </p:nvSpPr>
          <p:spPr>
            <a:xfrm>
              <a:off x="4722840" y="3427560"/>
              <a:ext cx="3075480" cy="1545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56880" rIns="0" bIns="60840" anchor="b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lang="es-CR" sz="16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Los usuarios se solicitan por medio de un oficio, que indique: digitador, aprobador y director. Indicar las unidades ejecutoras de presupuesto ordinario y vínculo externo.</a:t>
              </a: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  <a:p>
              <a:pPr>
                <a:lnSpc>
                  <a:spcPct val="90000"/>
                </a:lnSpc>
                <a:spcAft>
                  <a:spcPts val="181"/>
                </a:spcAft>
              </a:pPr>
              <a:endParaRPr lang="es-CR" sz="16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</p:grpSp>
      <p:grpSp>
        <p:nvGrpSpPr>
          <p:cNvPr id="399" name="Group 6"/>
          <p:cNvGrpSpPr/>
          <p:nvPr/>
        </p:nvGrpSpPr>
        <p:grpSpPr>
          <a:xfrm>
            <a:off x="1524000" y="0"/>
            <a:ext cx="36000" cy="36000"/>
            <a:chOff x="0" y="0"/>
            <a:chExt cx="36000" cy="36000"/>
          </a:xfrm>
        </p:grpSpPr>
      </p:grpSp>
      <p:pic>
        <p:nvPicPr>
          <p:cNvPr id="400" name="Picture 1"/>
          <p:cNvPicPr/>
          <p:nvPr/>
        </p:nvPicPr>
        <p:blipFill>
          <a:blip r:embed="rId4"/>
          <a:stretch/>
        </p:blipFill>
        <p:spPr>
          <a:xfrm>
            <a:off x="8919480" y="17640"/>
            <a:ext cx="1733040" cy="70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2152560" y="314640"/>
            <a:ext cx="7886520" cy="1077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pc="-1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FLUJO DE AUTORIZACIONES </a:t>
            </a:r>
            <a:endParaRPr lang="es-ES" sz="2400" spc="-1">
              <a:solidFill>
                <a:srgbClr val="000000"/>
              </a:solidFill>
              <a:latin typeface="Calibri"/>
              <a:ea typeface="DejaVu Sans"/>
              <a:cs typeface="DejaVu Sans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1666560" y="1392840"/>
            <a:ext cx="88365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lang="es-ES" sz="2100" b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Transferencias con un nivel de aprobación: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s-ES" sz="2100" b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  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s-ES" sz="2100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     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s-ES" sz="2100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     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Arial"/>
              <a:buChar char="•"/>
            </a:pPr>
            <a:r>
              <a:rPr lang="es-ES" sz="2100" b="1" spc="-1" dirty="0">
                <a:solidFill>
                  <a:srgbClr val="FFFFFF"/>
                </a:solidFill>
                <a:latin typeface="Arial"/>
                <a:ea typeface="DejaVu Sans"/>
                <a:cs typeface="DejaVu Sans"/>
              </a:rPr>
              <a:t>Transferencias con varios niveles de aprobación:</a:t>
            </a:r>
            <a:endParaRPr lang="es-ES" sz="2100" spc="-1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</p:txBody>
      </p:sp>
      <p:grpSp>
        <p:nvGrpSpPr>
          <p:cNvPr id="403" name="Group 3"/>
          <p:cNvGrpSpPr/>
          <p:nvPr/>
        </p:nvGrpSpPr>
        <p:grpSpPr>
          <a:xfrm>
            <a:off x="2035200" y="2357640"/>
            <a:ext cx="7038000" cy="1130040"/>
            <a:chOff x="511200" y="2357640"/>
            <a:chExt cx="7038000" cy="1130040"/>
          </a:xfrm>
        </p:grpSpPr>
        <p:sp>
          <p:nvSpPr>
            <p:cNvPr id="404" name="CustomShape 4"/>
            <p:cNvSpPr/>
            <p:nvPr/>
          </p:nvSpPr>
          <p:spPr>
            <a:xfrm>
              <a:off x="511200" y="2357640"/>
              <a:ext cx="1130040" cy="11300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040" tIns="14040" rIns="14040" bIns="140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es-CR" sz="11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Digitador(a)</a:t>
              </a:r>
              <a:endParaRPr lang="es-CR" sz="11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05" name="CustomShape 5"/>
            <p:cNvSpPr/>
            <p:nvPr/>
          </p:nvSpPr>
          <p:spPr>
            <a:xfrm>
              <a:off x="1733040" y="2595240"/>
              <a:ext cx="655200" cy="65520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06" name="CustomShape 6"/>
            <p:cNvSpPr/>
            <p:nvPr/>
          </p:nvSpPr>
          <p:spPr>
            <a:xfrm>
              <a:off x="2480400" y="2357640"/>
              <a:ext cx="1130040" cy="11300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040" tIns="14040" rIns="14040" bIns="140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es-CR" sz="11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Aprobador(a)</a:t>
              </a:r>
              <a:endParaRPr lang="es-CR" sz="11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07" name="CustomShape 7"/>
            <p:cNvSpPr/>
            <p:nvPr/>
          </p:nvSpPr>
          <p:spPr>
            <a:xfrm>
              <a:off x="3702600" y="2595240"/>
              <a:ext cx="655200" cy="65520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08" name="CustomShape 8"/>
            <p:cNvSpPr/>
            <p:nvPr/>
          </p:nvSpPr>
          <p:spPr>
            <a:xfrm>
              <a:off x="4449960" y="2357640"/>
              <a:ext cx="1130040" cy="11300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040" tIns="14040" rIns="14040" bIns="140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es-CR" sz="11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Director(a)</a:t>
              </a:r>
              <a:endParaRPr lang="es-CR" sz="11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09" name="CustomShape 9"/>
            <p:cNvSpPr/>
            <p:nvPr/>
          </p:nvSpPr>
          <p:spPr>
            <a:xfrm>
              <a:off x="5671800" y="2595240"/>
              <a:ext cx="655200" cy="6552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10" name="CustomShape 10"/>
            <p:cNvSpPr/>
            <p:nvPr/>
          </p:nvSpPr>
          <p:spPr>
            <a:xfrm>
              <a:off x="6419160" y="2357640"/>
              <a:ext cx="1130040" cy="11300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040" tIns="14040" rIns="14040" bIns="140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es-CR" sz="11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VB OAF Final</a:t>
              </a:r>
              <a:endParaRPr lang="es-CR" sz="11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</p:grpSp>
      <p:grpSp>
        <p:nvGrpSpPr>
          <p:cNvPr id="411" name="Group 11"/>
          <p:cNvGrpSpPr/>
          <p:nvPr/>
        </p:nvGrpSpPr>
        <p:grpSpPr>
          <a:xfrm>
            <a:off x="1524000" y="0"/>
            <a:ext cx="36000" cy="36000"/>
            <a:chOff x="0" y="0"/>
            <a:chExt cx="36000" cy="36000"/>
          </a:xfrm>
        </p:grpSpPr>
      </p:grpSp>
      <p:grpSp>
        <p:nvGrpSpPr>
          <p:cNvPr id="412" name="Group 12"/>
          <p:cNvGrpSpPr/>
          <p:nvPr/>
        </p:nvGrpSpPr>
        <p:grpSpPr>
          <a:xfrm>
            <a:off x="1629480" y="5088600"/>
            <a:ext cx="8922600" cy="918360"/>
            <a:chOff x="105480" y="5088600"/>
            <a:chExt cx="8922600" cy="918360"/>
          </a:xfrm>
        </p:grpSpPr>
        <p:sp>
          <p:nvSpPr>
            <p:cNvPr id="413" name="CustomShape 13"/>
            <p:cNvSpPr/>
            <p:nvPr/>
          </p:nvSpPr>
          <p:spPr>
            <a:xfrm>
              <a:off x="10548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Digitador(a)</a:t>
              </a:r>
              <a:endParaRPr lang="es-CR" sz="9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14" name="CustomShape 14"/>
            <p:cNvSpPr/>
            <p:nvPr/>
          </p:nvSpPr>
          <p:spPr>
            <a:xfrm>
              <a:off x="1099080" y="5281560"/>
              <a:ext cx="532440" cy="53244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15" name="CustomShape 15"/>
            <p:cNvSpPr/>
            <p:nvPr/>
          </p:nvSpPr>
          <p:spPr>
            <a:xfrm>
              <a:off x="170640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Aprobador(a)</a:t>
              </a:r>
              <a:endParaRPr lang="es-CR" sz="9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16" name="CustomShape 16"/>
            <p:cNvSpPr/>
            <p:nvPr/>
          </p:nvSpPr>
          <p:spPr>
            <a:xfrm>
              <a:off x="2699640" y="5281560"/>
              <a:ext cx="532440" cy="53244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17" name="CustomShape 17"/>
            <p:cNvSpPr/>
            <p:nvPr/>
          </p:nvSpPr>
          <p:spPr>
            <a:xfrm>
              <a:off x="330732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Director(a)</a:t>
              </a:r>
              <a:endParaRPr lang="es-CR" sz="9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18" name="CustomShape 18"/>
            <p:cNvSpPr/>
            <p:nvPr/>
          </p:nvSpPr>
          <p:spPr>
            <a:xfrm>
              <a:off x="4300560" y="5281560"/>
              <a:ext cx="532440" cy="53244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19" name="CustomShape 19"/>
            <p:cNvSpPr/>
            <p:nvPr/>
          </p:nvSpPr>
          <p:spPr>
            <a:xfrm>
              <a:off x="490788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 dirty="0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Validación previa de OAF </a:t>
              </a:r>
              <a:endParaRPr lang="es-CR" sz="9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20" name="CustomShape 20"/>
            <p:cNvSpPr/>
            <p:nvPr/>
          </p:nvSpPr>
          <p:spPr>
            <a:xfrm>
              <a:off x="5901480" y="5281560"/>
              <a:ext cx="532440" cy="532440"/>
            </a:xfrm>
            <a:prstGeom prst="mathPl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21" name="CustomShape 21"/>
            <p:cNvSpPr/>
            <p:nvPr/>
          </p:nvSpPr>
          <p:spPr>
            <a:xfrm>
              <a:off x="650880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 dirty="0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VB de la instancia superior o especializada</a:t>
              </a:r>
              <a:endParaRPr lang="es-CR" sz="900" spc="-1" dirty="0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422" name="CustomShape 22"/>
            <p:cNvSpPr/>
            <p:nvPr/>
          </p:nvSpPr>
          <p:spPr>
            <a:xfrm>
              <a:off x="7502400" y="5281560"/>
              <a:ext cx="532440" cy="53244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CR"/>
            </a:p>
          </p:txBody>
        </p:sp>
        <p:sp>
          <p:nvSpPr>
            <p:cNvPr id="423" name="CustomShape 23"/>
            <p:cNvSpPr/>
            <p:nvPr/>
          </p:nvSpPr>
          <p:spPr>
            <a:xfrm>
              <a:off x="8109720" y="5088600"/>
              <a:ext cx="918360" cy="9183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20" tIns="11520" rIns="11520" bIns="115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es-CR" sz="900" spc="-1">
                  <a:solidFill>
                    <a:srgbClr val="FFFFFF"/>
                  </a:solidFill>
                  <a:latin typeface="Calibri"/>
                  <a:ea typeface="DejaVu Sans"/>
                  <a:cs typeface="DejaVu Sans"/>
                </a:rPr>
                <a:t>VB OAF FINAL</a:t>
              </a:r>
              <a:endParaRPr lang="es-CR" sz="900" spc="-1">
                <a:solidFill>
                  <a:prstClr val="black"/>
                </a:solidFill>
                <a:latin typeface="Arial"/>
                <a:ea typeface="DejaVu Sans"/>
                <a:cs typeface="DejaVu Sans"/>
              </a:endParaRPr>
            </a:p>
          </p:txBody>
        </p:sp>
      </p:grpSp>
      <p:grpSp>
        <p:nvGrpSpPr>
          <p:cNvPr id="424" name="Group 24"/>
          <p:cNvGrpSpPr/>
          <p:nvPr/>
        </p:nvGrpSpPr>
        <p:grpSpPr>
          <a:xfrm>
            <a:off x="1524000" y="0"/>
            <a:ext cx="36000" cy="36000"/>
            <a:chOff x="0" y="0"/>
            <a:chExt cx="36000" cy="36000"/>
          </a:xfrm>
        </p:grpSpPr>
      </p:grpSp>
      <p:pic>
        <p:nvPicPr>
          <p:cNvPr id="425" name="Picture 1"/>
          <p:cNvPicPr/>
          <p:nvPr/>
        </p:nvPicPr>
        <p:blipFill>
          <a:blip r:embed="rId3"/>
          <a:stretch/>
        </p:blipFill>
        <p:spPr>
          <a:xfrm>
            <a:off x="8919480" y="10800"/>
            <a:ext cx="1733040" cy="70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eleste UCR formal">
  <a:themeElements>
    <a:clrScheme name="UCR 1">
      <a:dk1>
        <a:srgbClr val="000000"/>
      </a:dk1>
      <a:lt1>
        <a:sysClr val="window" lastClr="FFFFFF"/>
      </a:lt1>
      <a:dk2>
        <a:srgbClr val="00C0F3"/>
      </a:dk2>
      <a:lt2>
        <a:srgbClr val="FFFFFF"/>
      </a:lt2>
      <a:accent1>
        <a:srgbClr val="80A9BC"/>
      </a:accent1>
      <a:accent2>
        <a:srgbClr val="F37021"/>
      </a:accent2>
      <a:accent3>
        <a:srgbClr val="A5A5A5"/>
      </a:accent3>
      <a:accent4>
        <a:srgbClr val="FFE06A"/>
      </a:accent4>
      <a:accent5>
        <a:srgbClr val="005DA4"/>
      </a:accent5>
      <a:accent6>
        <a:srgbClr val="6DC067"/>
      </a:accent6>
      <a:hlink>
        <a:srgbClr val="1F3864"/>
      </a:hlink>
      <a:folHlink>
        <a:srgbClr val="4A273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ucr-16x9.potx" id="{EA49C371-BC70-4FB0-86E0-B96473699029}" vid="{37580106-5A00-4E44-AA8F-9EF58ACF7695}"/>
    </a:ext>
  </a:extLst>
</a:theme>
</file>

<file path=ppt/theme/theme2.xml><?xml version="1.0" encoding="utf-8"?>
<a:theme xmlns:a="http://schemas.openxmlformats.org/drawingml/2006/main" name="Azul UCR 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ucr-16x9.potx" id="{EA49C371-BC70-4FB0-86E0-B96473699029}" vid="{4BA3A340-2CD8-477B-9AB2-9BF89BE23DE9}"/>
    </a:ext>
  </a:extLst>
</a:theme>
</file>

<file path=ppt/theme/theme3.xml><?xml version="1.0" encoding="utf-8"?>
<a:theme xmlns:a="http://schemas.openxmlformats.org/drawingml/2006/main" name="Azul UCR informal">
  <a:themeElements>
    <a:clrScheme name="UCR 2">
      <a:dk1>
        <a:srgbClr val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ucr-16x9.potx" id="{EA49C371-BC70-4FB0-86E0-B96473699029}" vid="{559DE25D-A124-47A6-8E44-2105E9C84F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5DA4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ucr-16x9</Template>
  <TotalTime>7063</TotalTime>
  <Words>268</Words>
  <Application>Microsoft Office PowerPoint</Application>
  <PresentationFormat>Panorámica</PresentationFormat>
  <Paragraphs>47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Celeste UCR formal</vt:lpstr>
      <vt:lpstr>Azul UCR formal</vt:lpstr>
      <vt:lpstr>Azul UCR informal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González B</dc:creator>
  <cp:lastModifiedBy>LAURA CHAVES ZUNIGA</cp:lastModifiedBy>
  <cp:revision>185</cp:revision>
  <cp:lastPrinted>2020-03-27T22:32:22Z</cp:lastPrinted>
  <dcterms:created xsi:type="dcterms:W3CDTF">2020-03-18T15:13:19Z</dcterms:created>
  <dcterms:modified xsi:type="dcterms:W3CDTF">2024-03-12T20:52:04Z</dcterms:modified>
</cp:coreProperties>
</file>